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73" r:id="rId3"/>
    <p:sldId id="272" r:id="rId4"/>
    <p:sldId id="271" r:id="rId5"/>
    <p:sldId id="268" r:id="rId6"/>
    <p:sldId id="267" r:id="rId7"/>
    <p:sldId id="270" r:id="rId8"/>
    <p:sldId id="274" r:id="rId9"/>
    <p:sldId id="263" r:id="rId10"/>
    <p:sldId id="264" r:id="rId11"/>
    <p:sldId id="265" r:id="rId12"/>
    <p:sldId id="280" r:id="rId13"/>
    <p:sldId id="281" r:id="rId14"/>
    <p:sldId id="277" r:id="rId15"/>
    <p:sldId id="279" r:id="rId16"/>
    <p:sldId id="282" r:id="rId17"/>
    <p:sldId id="283" r:id="rId18"/>
    <p:sldId id="284" r:id="rId19"/>
    <p:sldId id="28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40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06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26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19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76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7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55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6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7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6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4AF3-0555-4C69-BD9D-8995D4F1B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Proposal for HOOF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7A340-87B7-40A4-89F2-0D2CFE87E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/>
          <a:lstStyle/>
          <a:p>
            <a:r>
              <a:rPr lang="en-US" sz="2800"/>
              <a:t>Specter Designs</a:t>
            </a:r>
          </a:p>
        </p:txBody>
      </p:sp>
    </p:spTree>
    <p:extLst>
      <p:ext uri="{BB962C8B-B14F-4D97-AF65-F5344CB8AC3E}">
        <p14:creationId xmlns:p14="http://schemas.microsoft.com/office/powerpoint/2010/main" val="22340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82C0A-5CEA-4C35-BB87-2D24A22C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83" y="1406495"/>
            <a:ext cx="10367894" cy="5196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643A3-2A44-4EEB-A8F0-F5DA5D3DB6DE}"/>
              </a:ext>
            </a:extLst>
          </p:cNvPr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HOOF Front Page</a:t>
            </a:r>
          </a:p>
        </p:txBody>
      </p:sp>
    </p:spTree>
    <p:extLst>
      <p:ext uri="{BB962C8B-B14F-4D97-AF65-F5344CB8AC3E}">
        <p14:creationId xmlns:p14="http://schemas.microsoft.com/office/powerpoint/2010/main" val="151710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CFA7C-1070-452D-86C0-70450545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87" y="1037131"/>
            <a:ext cx="9855198" cy="55770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E00016-69FF-41CF-BC04-0EE3BDD1BCE9}"/>
              </a:ext>
            </a:extLst>
          </p:cNvPr>
          <p:cNvSpPr txBox="1">
            <a:spLocks/>
          </p:cNvSpPr>
          <p:nvPr/>
        </p:nvSpPr>
        <p:spPr>
          <a:xfrm>
            <a:off x="1370011" y="323850"/>
            <a:ext cx="10018713" cy="1752599"/>
          </a:xfrm>
          <a:prstGeom prst="rect">
            <a:avLst/>
          </a:prstGeom>
        </p:spPr>
        <p:txBody>
          <a:bodyPr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Make Online Donation</a:t>
            </a:r>
          </a:p>
        </p:txBody>
      </p:sp>
    </p:spTree>
    <p:extLst>
      <p:ext uri="{BB962C8B-B14F-4D97-AF65-F5344CB8AC3E}">
        <p14:creationId xmlns:p14="http://schemas.microsoft.com/office/powerpoint/2010/main" val="270152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62922C-2D0C-41CE-98F1-E9CF6044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41" y="1243968"/>
            <a:ext cx="9809016" cy="53043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951B90-C85F-471E-B48B-027CF12E09BE}"/>
              </a:ext>
            </a:extLst>
          </p:cNvPr>
          <p:cNvSpPr txBox="1">
            <a:spLocks/>
          </p:cNvSpPr>
          <p:nvPr/>
        </p:nvSpPr>
        <p:spPr>
          <a:xfrm>
            <a:off x="1370011" y="323850"/>
            <a:ext cx="10018713" cy="1752599"/>
          </a:xfrm>
          <a:prstGeom prst="rect">
            <a:avLst/>
          </a:prstGeom>
        </p:spPr>
        <p:txBody>
          <a:bodyPr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Third Party Check Out Screen</a:t>
            </a:r>
          </a:p>
        </p:txBody>
      </p:sp>
    </p:spTree>
    <p:extLst>
      <p:ext uri="{BB962C8B-B14F-4D97-AF65-F5344CB8AC3E}">
        <p14:creationId xmlns:p14="http://schemas.microsoft.com/office/powerpoint/2010/main" val="31644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3573-E902-49B8-84E6-0187452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48" y="0"/>
            <a:ext cx="10018713" cy="1752599"/>
          </a:xfrm>
        </p:spPr>
        <p:txBody>
          <a:bodyPr/>
          <a:lstStyle/>
          <a:p>
            <a:r>
              <a:rPr lang="en-US"/>
              <a:t>Registering an Auction Item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7A970E-241F-4A9A-A457-0547399B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50" y="1380898"/>
            <a:ext cx="10917381" cy="51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E292-E82E-4AFA-9CDE-000327B1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493" y="-41564"/>
            <a:ext cx="10018713" cy="1752599"/>
          </a:xfrm>
        </p:spPr>
        <p:txBody>
          <a:bodyPr/>
          <a:lstStyle/>
          <a:p>
            <a:r>
              <a:rPr lang="en-US"/>
              <a:t>Modify Auction Item</a:t>
            </a: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06CA6FE-C869-4EB9-9737-E3D49BE3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93" y="1424061"/>
            <a:ext cx="9925049" cy="49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6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E16B-B38B-41B9-BBA6-99FB8357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20" y="27709"/>
            <a:ext cx="10018713" cy="1752599"/>
          </a:xfrm>
        </p:spPr>
        <p:txBody>
          <a:bodyPr/>
          <a:lstStyle/>
          <a:p>
            <a:r>
              <a:rPr lang="en-US"/>
              <a:t>Delete Camp Registration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2D910-674F-4FB6-B691-1B0268B8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9" y="1393494"/>
            <a:ext cx="10807198" cy="48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28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8B12-7E6A-4785-BF5F-B67213D1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084" y="0"/>
            <a:ext cx="10018713" cy="1752599"/>
          </a:xfrm>
        </p:spPr>
        <p:txBody>
          <a:bodyPr/>
          <a:lstStyle/>
          <a:p>
            <a:r>
              <a:rPr lang="en-US"/>
              <a:t>Event Management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5E349E-B007-4EAA-B65A-9B53BF4C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50" y="1626602"/>
            <a:ext cx="9970654" cy="50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8B12-7E6A-4785-BF5F-B67213D1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220" y="27709"/>
            <a:ext cx="10018713" cy="1752599"/>
          </a:xfrm>
        </p:spPr>
        <p:txBody>
          <a:bodyPr/>
          <a:lstStyle/>
          <a:p>
            <a:r>
              <a:rPr lang="en-US"/>
              <a:t>Event Management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B099C8-5A55-42B0-81CF-7AC964B6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6" y="1461942"/>
            <a:ext cx="10262951" cy="49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8B12-7E6A-4785-BF5F-B67213D1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129" y="0"/>
            <a:ext cx="10018713" cy="1752599"/>
          </a:xfrm>
        </p:spPr>
        <p:txBody>
          <a:bodyPr/>
          <a:lstStyle/>
          <a:p>
            <a:r>
              <a:rPr lang="en-US"/>
              <a:t>Event Management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39AED9-ACE8-497A-8F4F-56F25C45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3" y="1279958"/>
            <a:ext cx="10403286" cy="52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0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8B12-7E6A-4785-BF5F-B67213D1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/>
              <a:t>Grants Portal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55C958-DDD5-4074-A451-281ED29E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3" y="1334367"/>
            <a:ext cx="10586828" cy="52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9FB1-6E30-4BB9-BB91-D2721837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Specter Designs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C1CDB-D4A3-4436-867E-1C295CC9D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 we are</a:t>
            </a:r>
          </a:p>
          <a:p>
            <a:r>
              <a:rPr lang="en-US"/>
              <a:t>Our Background</a:t>
            </a:r>
          </a:p>
          <a:p>
            <a:r>
              <a:rPr lang="en-US"/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3719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EC5-5DED-4DB5-881D-6828432C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7685-667A-4284-A313-BA0BFAD3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we propose will increase HOOF's donation revenue and grants totaling to $4,375 per year additional revenues.</a:t>
            </a:r>
          </a:p>
          <a:p>
            <a:r>
              <a:rPr lang="en-US"/>
              <a:t>Our analysis gives a 56% Return on Investment for HOOF, and the project should break even after 3.29 years.</a:t>
            </a:r>
          </a:p>
          <a:p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54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9FD9-C19C-4963-9215-E003E3DC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800E-F6F4-46B8-BDDE-3CEAEF1A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romanUcPeriod"/>
            </a:pPr>
            <a:r>
              <a:rPr lang="en-US"/>
              <a:t>Problem Areas</a:t>
            </a:r>
          </a:p>
          <a:p>
            <a:pPr marL="457200" indent="-457200">
              <a:buAutoNum type="romanUcPeriod"/>
            </a:pPr>
            <a:r>
              <a:rPr lang="en-US"/>
              <a:t>Problem Areas Improvement</a:t>
            </a:r>
          </a:p>
          <a:p>
            <a:pPr marL="457200" indent="-457200">
              <a:buAutoNum type="romanUcPeriod"/>
            </a:pPr>
            <a:r>
              <a:rPr lang="en-US"/>
              <a:t>Benefits of Our Improvements</a:t>
            </a:r>
          </a:p>
          <a:p>
            <a:pPr marL="457200" indent="-457200">
              <a:buAutoNum type="romanUcPeriod"/>
            </a:pPr>
            <a:r>
              <a:rPr lang="en-US"/>
              <a:t>Use Case Overview</a:t>
            </a:r>
          </a:p>
          <a:p>
            <a:pPr marL="457200" indent="-457200">
              <a:buAutoNum type="romanUcPeriod"/>
            </a:pPr>
            <a:r>
              <a:rPr lang="en-US"/>
              <a:t>Example Use Case</a:t>
            </a:r>
          </a:p>
          <a:p>
            <a:pPr marL="457200" indent="-457200">
              <a:buAutoNum type="romanUcPeriod"/>
            </a:pPr>
            <a:r>
              <a:rPr lang="en-US"/>
              <a:t>Use Case Diagram</a:t>
            </a:r>
          </a:p>
          <a:p>
            <a:pPr marL="457200" indent="-457200">
              <a:buAutoNum type="romanUcPeriod"/>
            </a:pPr>
            <a:r>
              <a:rPr lang="en-US"/>
              <a:t>To-Be Model Prototypes</a:t>
            </a:r>
          </a:p>
          <a:p>
            <a:pPr marL="457200" indent="-457200">
              <a:buAutoNum type="romanU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2DBE-71D5-4AA3-A9C2-E5074526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Problem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6AF8-D783-4825-A4A0-90B89458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Lack of an online presence, limiting company awareness</a:t>
            </a:r>
          </a:p>
          <a:p>
            <a:r>
              <a:rPr lang="en-US"/>
              <a:t>Lack of online donation options for users, limiting the ways they can give.</a:t>
            </a:r>
          </a:p>
          <a:p>
            <a:r>
              <a:rPr lang="en-US"/>
              <a:t>Lack of central information source, increasing information gathering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F9C-7342-4F0F-B23A-61C7FE16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Areas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0647-567A-47BD-8608-EA8C5286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want to create a centralized database where all the company data may be stored and accessed</a:t>
            </a:r>
          </a:p>
          <a:p>
            <a:r>
              <a:rPr lang="en-US"/>
              <a:t>We Believe we can improve donation revenue through expanding online options.</a:t>
            </a:r>
          </a:p>
          <a:p>
            <a:r>
              <a:rPr lang="en-US"/>
              <a:t>We see ways to facilitate improvement in the grant writing process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91BC-D253-4899-B636-7FD08789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Our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6ADF-0FF2-4B4F-B5C1-9AB37E34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conservative estimates, we expect to grow HOOF individual Donations by 20%, about $550 through increased engagement and online donation options</a:t>
            </a:r>
          </a:p>
          <a:p>
            <a:r>
              <a:rPr lang="en-US"/>
              <a:t>We expect to increase Grants by a conservative estimate of 20%, about $3,600 by halving the time to write grants. </a:t>
            </a:r>
          </a:p>
          <a:p>
            <a:r>
              <a:rPr lang="en-US"/>
              <a:t>Proper Social Medial outreach might bring in another 10% conservative growth in individual donations, about $225</a:t>
            </a:r>
          </a:p>
        </p:txBody>
      </p:sp>
    </p:spTree>
    <p:extLst>
      <p:ext uri="{BB962C8B-B14F-4D97-AF65-F5344CB8AC3E}">
        <p14:creationId xmlns:p14="http://schemas.microsoft.com/office/powerpoint/2010/main" val="19803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759B-1F8D-4EEA-8CCD-98E4EB46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 Overview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1EDB-4E5F-42FE-81EE-A3C5B144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document identified system requirements, a technique called use cases was incorporated into the design</a:t>
            </a:r>
            <a:endParaRPr lang="en-US" err="1"/>
          </a:p>
          <a:p>
            <a:r>
              <a:rPr lang="en-US"/>
              <a:t>For these system requirements, we have also outlined a large number of use cases, also contained in the full report. </a:t>
            </a:r>
          </a:p>
          <a:p>
            <a:r>
              <a:rPr lang="en-US"/>
              <a:t>These cases outline situations the user might encounter and how our system will give the user capability in those situations. </a:t>
            </a:r>
          </a:p>
          <a:p>
            <a:r>
              <a:rPr lang="en-US"/>
              <a:t>On the next slide are examples of interactions we have prioritized fulfilling</a:t>
            </a:r>
          </a:p>
        </p:txBody>
      </p:sp>
    </p:spTree>
    <p:extLst>
      <p:ext uri="{BB962C8B-B14F-4D97-AF65-F5344CB8AC3E}">
        <p14:creationId xmlns:p14="http://schemas.microsoft.com/office/powerpoint/2010/main" val="6013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8EB1-D71A-4811-9C17-95357EAD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200025"/>
            <a:ext cx="10018713" cy="1752599"/>
          </a:xfrm>
        </p:spPr>
        <p:txBody>
          <a:bodyPr/>
          <a:lstStyle/>
          <a:p>
            <a:r>
              <a:rPr lang="en-US"/>
              <a:t>High Focus Use Case Examples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C04E25-E9F7-433C-9914-437C881DC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4014"/>
              </p:ext>
            </p:extLst>
          </p:nvPr>
        </p:nvGraphicFramePr>
        <p:xfrm>
          <a:off x="1457325" y="1457325"/>
          <a:ext cx="10018707" cy="402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69">
                  <a:extLst>
                    <a:ext uri="{9D8B030D-6E8A-4147-A177-3AD203B41FA5}">
                      <a16:colId xmlns:a16="http://schemas.microsoft.com/office/drawing/2014/main" val="236458885"/>
                    </a:ext>
                  </a:extLst>
                </a:gridCol>
                <a:gridCol w="3339569">
                  <a:extLst>
                    <a:ext uri="{9D8B030D-6E8A-4147-A177-3AD203B41FA5}">
                      <a16:colId xmlns:a16="http://schemas.microsoft.com/office/drawing/2014/main" val="397151244"/>
                    </a:ext>
                  </a:extLst>
                </a:gridCol>
                <a:gridCol w="3339569">
                  <a:extLst>
                    <a:ext uri="{9D8B030D-6E8A-4147-A177-3AD203B41FA5}">
                      <a16:colId xmlns:a16="http://schemas.microsoft.com/office/drawing/2014/main" val="58763103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773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Writing Grants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Primary Actors:  HOOF Board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Grant serve as a large potential revenue for HOOF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6824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Organizing Events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orbel"/>
                        </a:rPr>
                        <a:t>Primary Actors:  HOOF Board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Events also serve to bring in revenue for HOOF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10579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Make Online Donation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orbel"/>
                        </a:rPr>
                        <a:t>Primary Actors:  Donors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Donations again are a source of revenue that can hurt the organization if lost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52611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Register Auction Item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orbel"/>
                        </a:rPr>
                        <a:t>Primary Actors:  Donors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Following Donations, these are important for revenue growth and therefore high risk if lost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19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AAF8-CEC0-4B10-9BEA-697E48D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To-Be Model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D4E7-C3A6-4F5D-9561-37D6E8C2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have designed models for key HOOF Web functions</a:t>
            </a:r>
          </a:p>
          <a:p>
            <a:r>
              <a:rPr lang="en-US"/>
              <a:t>These represent areas of high risk and importance to operations and donation income</a:t>
            </a:r>
          </a:p>
          <a:p>
            <a:r>
              <a:rPr lang="en-US"/>
              <a:t>On the next slides are models of these areas</a:t>
            </a:r>
          </a:p>
        </p:txBody>
      </p:sp>
    </p:spTree>
    <p:extLst>
      <p:ext uri="{BB962C8B-B14F-4D97-AF65-F5344CB8AC3E}">
        <p14:creationId xmlns:p14="http://schemas.microsoft.com/office/powerpoint/2010/main" val="39791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Parallax</vt:lpstr>
      <vt:lpstr>Proposal for HOOF Information System</vt:lpstr>
      <vt:lpstr>Specter Designs Introduction</vt:lpstr>
      <vt:lpstr>Agenda</vt:lpstr>
      <vt:lpstr>Potential Problem Areas</vt:lpstr>
      <vt:lpstr>Problem Areas Improvement</vt:lpstr>
      <vt:lpstr>Benefits of Our Improvements</vt:lpstr>
      <vt:lpstr>Use Cases Overview </vt:lpstr>
      <vt:lpstr>High Focus Use Case Examples</vt:lpstr>
      <vt:lpstr>To-Be Model Prototype</vt:lpstr>
      <vt:lpstr>PowerPoint Presentation</vt:lpstr>
      <vt:lpstr>PowerPoint Presentation</vt:lpstr>
      <vt:lpstr>PowerPoint Presentation</vt:lpstr>
      <vt:lpstr>Registering an Auction Item</vt:lpstr>
      <vt:lpstr>Modify Auction Item</vt:lpstr>
      <vt:lpstr>Delete Camp Registration</vt:lpstr>
      <vt:lpstr>Event Management</vt:lpstr>
      <vt:lpstr>Event Management</vt:lpstr>
      <vt:lpstr>Event Management</vt:lpstr>
      <vt:lpstr>Grants Portal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HOOF Information System</dc:title>
  <cp:revision>1</cp:revision>
  <dcterms:modified xsi:type="dcterms:W3CDTF">2018-04-30T21:22:06Z</dcterms:modified>
</cp:coreProperties>
</file>